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0126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85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0699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633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79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31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907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2303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119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449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890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8774-1F81-45ED-98B9-988C8A34160E}" type="datetimeFigureOut">
              <a:rPr lang="hr-HR" smtClean="0"/>
              <a:t>13.12.2017.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2EA6-226E-4AED-94A3-41257364F71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07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Zadružno poduzetništvo</a:t>
            </a:r>
            <a:endParaRPr lang="hr-HR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4725144"/>
            <a:ext cx="6400800" cy="1752600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 Mandac</a:t>
            </a:r>
          </a:p>
          <a:p>
            <a:r>
              <a:rPr lang="hr-HR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Pomoćnica ministrice gospodarstva, poduzetništva i obrta</a:t>
            </a:r>
          </a:p>
          <a:p>
            <a:endParaRPr lang="hr-HR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80"/>
            <a:ext cx="1872208" cy="2016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06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697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5258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Zadruge i zadružna načela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 je, kao poseban pravni oblik, definirana Zakonom o zadrugama (Narodne novine, broj 34/11., 125/13. i 76/14.) </a:t>
            </a:r>
            <a:endParaRPr lang="hr-H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 dragovoljno, otvoreno, samostalno i neovisno društvo kojim upravljaju njezini članovi,</a:t>
            </a:r>
            <a:endParaRPr lang="hr-H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svojim radom i drugim aktivnostima ili korištenjem njezinih usluga, na temelju zajedništva i uzajamne pomoći ostvaruju, unapređuju i zaštićuju svoje pojedinačne i zajedničke gospodarske, ekonomske, socijalne, obrazovne, kulturne i druge potrebe i interese i ostvaruju ciljeve zbog kojih je zadruga osnovana. </a:t>
            </a:r>
            <a:endParaRPr lang="hr-H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Svrha zadruge je ostvarivanje i promicanje gospodarskih interesa članova zadruge, a ne stjecanje profita, kao što je slučaj u društvima kapitala</a:t>
            </a:r>
            <a:endParaRPr lang="hr-H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društvima kapitala maksimalizira se rezultat poslovanja, a u zadrugama rezultat svakog člana – zadrugara</a:t>
            </a:r>
            <a:endParaRPr lang="hr-HR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Zadruge su gospodarski subjekti koji se od ostalih pravnih subjekata razlikuju i po funkcioniranju p</a:t>
            </a: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</a:t>
            </a:r>
            <a:r>
              <a:rPr lang="vi-VN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međunarodnim zadružnim načelima</a:t>
            </a:r>
            <a:endParaRPr lang="hr-H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697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Hrvatske zadruge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 podacima Evidencije zadruga i zadružnih saveza, Hrvatskog centra za zadružno poduzetništvo, na dan 31.12.2016. godine u Republici Hrvatskoj </a:t>
            </a: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evidentirano je 1.218 aktivnih zadruga</a:t>
            </a: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Zadruge u RH okupljaju ukupno 20.483 zadrugara te zapošljavaju 2.595 osoba</a:t>
            </a: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Rasprostranjene su u svim gospodarskim sektorima</a:t>
            </a: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Najveći broj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zadruga,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njih 501 pripada sektoru poljoprivrede i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šumarstva;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najmanji broj zadruga, njih 39 nalazi se u sektoru ribarstva </a:t>
            </a: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2016. godini osnovano je ukupno 48 novih zadruga koje okupljaju 384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zadrugara</a:t>
            </a:r>
            <a:endParaRPr lang="hr-H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Najveći broj novoosnovanih zadruga je u sektoru poljoprivrede i šumarstva, ukupno 13 zadruga; a najmanji broj je u sektoru ribarstva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48697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Što treba zadružnom </a:t>
            </a: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poduzetništvu?</a:t>
            </a:r>
            <a:endParaRPr lang="hr-H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95536" y="1484784"/>
            <a:ext cx="4176464" cy="3951288"/>
          </a:xfrm>
        </p:spPr>
        <p:txBody>
          <a:bodyPr>
            <a:noAutofit/>
          </a:bodyPr>
          <a:lstStyle/>
          <a:p>
            <a:r>
              <a:rPr lang="vi-VN" sz="1800" dirty="0">
                <a:solidFill>
                  <a:srgbClr val="002060"/>
                </a:solidFill>
              </a:rPr>
              <a:t>U Europi je svaka peta osoba član neke zadruge, a u Hrvatskoj tek svaka </a:t>
            </a:r>
            <a:r>
              <a:rPr lang="vi-VN" sz="1800" dirty="0" smtClean="0">
                <a:solidFill>
                  <a:srgbClr val="002060"/>
                </a:solidFill>
              </a:rPr>
              <a:t>220</a:t>
            </a:r>
            <a:endParaRPr lang="hr-HR" sz="1800" dirty="0" smtClean="0">
              <a:solidFill>
                <a:srgbClr val="002060"/>
              </a:solidFill>
            </a:endParaRPr>
          </a:p>
          <a:p>
            <a:r>
              <a:rPr lang="hr-HR" sz="1800" dirty="0" smtClean="0">
                <a:solidFill>
                  <a:srgbClr val="002060"/>
                </a:solidFill>
              </a:rPr>
              <a:t>S</a:t>
            </a:r>
            <a:r>
              <a:rPr lang="vi-VN" sz="1800" dirty="0" smtClean="0">
                <a:solidFill>
                  <a:srgbClr val="002060"/>
                </a:solidFill>
              </a:rPr>
              <a:t>usjedna </a:t>
            </a:r>
            <a:r>
              <a:rPr lang="vi-VN" sz="1800" dirty="0">
                <a:solidFill>
                  <a:srgbClr val="002060"/>
                </a:solidFill>
              </a:rPr>
              <a:t>Italija ima 12 milijuna </a:t>
            </a:r>
            <a:r>
              <a:rPr lang="vi-VN" sz="1800" dirty="0" smtClean="0">
                <a:solidFill>
                  <a:srgbClr val="002060"/>
                </a:solidFill>
              </a:rPr>
              <a:t>članova </a:t>
            </a:r>
            <a:r>
              <a:rPr lang="hr-HR" sz="1800" dirty="0" smtClean="0">
                <a:solidFill>
                  <a:srgbClr val="002060"/>
                </a:solidFill>
              </a:rPr>
              <a:t>zadruga</a:t>
            </a:r>
          </a:p>
          <a:p>
            <a:r>
              <a:rPr lang="hr-HR" sz="1800" dirty="0" smtClean="0">
                <a:solidFill>
                  <a:srgbClr val="002060"/>
                </a:solidFill>
              </a:rPr>
              <a:t>K</a:t>
            </a:r>
            <a:r>
              <a:rPr lang="vi-VN" sz="1800" dirty="0" smtClean="0">
                <a:solidFill>
                  <a:srgbClr val="002060"/>
                </a:solidFill>
              </a:rPr>
              <a:t>od </a:t>
            </a:r>
            <a:r>
              <a:rPr lang="vi-VN" sz="1800" dirty="0">
                <a:solidFill>
                  <a:srgbClr val="002060"/>
                </a:solidFill>
              </a:rPr>
              <a:t>nas su veća porezna opterećenja za zadruge nego u ostatku </a:t>
            </a:r>
            <a:r>
              <a:rPr lang="vi-VN" sz="1800" dirty="0" smtClean="0">
                <a:solidFill>
                  <a:srgbClr val="002060"/>
                </a:solidFill>
              </a:rPr>
              <a:t>Europe</a:t>
            </a:r>
            <a:endParaRPr lang="hr-HR" sz="1800" dirty="0" smtClean="0">
              <a:solidFill>
                <a:srgbClr val="002060"/>
              </a:solidFill>
            </a:endParaRPr>
          </a:p>
          <a:p>
            <a:r>
              <a:rPr lang="hr-HR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 mora imati najmanje </a:t>
            </a:r>
            <a:r>
              <a:rPr lang="vi-VN" sz="1800" dirty="0" smtClean="0">
                <a:solidFill>
                  <a:srgbClr val="002060"/>
                </a:solidFill>
              </a:rPr>
              <a:t>sedam </a:t>
            </a:r>
            <a:r>
              <a:rPr lang="vi-VN" sz="1800" dirty="0">
                <a:solidFill>
                  <a:srgbClr val="002060"/>
                </a:solidFill>
              </a:rPr>
              <a:t>osnivača s minimalnim ulogom od tisuću kuna. Trenutačno u većini zemalja EU ne postoji minimalni broj članova, a ulozi također ne postoje ili je riječ o mnogo manjem </a:t>
            </a:r>
            <a:r>
              <a:rPr lang="vi-VN" sz="1800" dirty="0" smtClean="0">
                <a:solidFill>
                  <a:srgbClr val="002060"/>
                </a:solidFill>
              </a:rPr>
              <a:t>iznosu</a:t>
            </a:r>
            <a:endParaRPr lang="hr-HR" sz="1800" dirty="0" smtClean="0">
              <a:solidFill>
                <a:srgbClr val="002060"/>
              </a:solidFill>
            </a:endParaRPr>
          </a:p>
          <a:p>
            <a:endParaRPr lang="hr-HR" sz="18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88024" y="1706058"/>
            <a:ext cx="4041775" cy="3951288"/>
          </a:xfrm>
          <a:ln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ravnopravnost s trgovačkim društvima i drugim poslovnim subjektima</a:t>
            </a:r>
          </a:p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stimulativan porezni tretman </a:t>
            </a:r>
          </a:p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posebni oblici financiranja </a:t>
            </a:r>
          </a:p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dugoročne strateške razvojne smjernice </a:t>
            </a:r>
          </a:p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nepovratne potpore </a:t>
            </a:r>
          </a:p>
          <a:p>
            <a:pPr>
              <a:buFont typeface="Arial" panose="020B0604020202020204" pitchFamily="34" charset="0"/>
              <a:buChar char="&gt;"/>
            </a:pPr>
            <a:r>
              <a:rPr lang="hr-HR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olakšani pristup domaćim natječajima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58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7" y="0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9411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 Zakon o zadrugama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656514" y="1484784"/>
            <a:ext cx="742716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Područja izmjena</a:t>
            </a:r>
          </a:p>
          <a:p>
            <a:pPr marL="0" indent="0" algn="ctr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&gt;"/>
              <a:defRPr/>
            </a:pP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Osnivanje nacionalnog saveza zadruga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&gt;"/>
              <a:defRPr/>
            </a:pP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Definiranje zadruga drugog stupnja i zadružnih saveza (teritorijalni, strukovni, specijalizirani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odnosa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 – zadrugar, zadrugar – zadrugar, kooperant - zadruga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&gt;"/>
              <a:defRPr/>
            </a:pP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Razrada i definiranje različitih oblika zadruga (poljoprivredne, socijalne, obrtničke, neprofitne, turističke, radničke, potrošačke, stambene, kreditne,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….), zadružna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poduzeća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&gt;"/>
              <a:defRPr/>
            </a:pP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Zadružni fond/zadružna imovina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poslije stečaja zadruga </a:t>
            </a:r>
          </a:p>
          <a:p>
            <a:pPr marL="0" indent="0">
              <a:buNone/>
            </a:pP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6073" y="6237312"/>
            <a:ext cx="6247609" cy="49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51520" y="4913873"/>
            <a:ext cx="54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Polazište </a:t>
            </a:r>
          </a:p>
          <a:p>
            <a:pPr marL="342900" indent="-342900">
              <a:buBlip>
                <a:blip r:embed="rId4"/>
              </a:buBlip>
            </a:pPr>
            <a:r>
              <a:rPr lang="hr-HR" altLang="sr-Latn-R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zadružna načela i vrednote</a:t>
            </a:r>
          </a:p>
          <a:p>
            <a:pPr marL="342900" indent="-342900">
              <a:buBlip>
                <a:blip r:embed="rId4"/>
              </a:buBlip>
            </a:pPr>
            <a:r>
              <a:rPr lang="hr-HR" altLang="sr-Latn-R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svjetska iskustva </a:t>
            </a:r>
          </a:p>
          <a:p>
            <a:pPr marL="342900" indent="-342900">
              <a:buBlip>
                <a:blip r:embed="rId4"/>
              </a:buBlip>
            </a:pPr>
            <a:r>
              <a:rPr lang="hr-HR" altLang="sr-Latn-R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iskustva </a:t>
            </a:r>
          </a:p>
        </p:txBody>
      </p:sp>
    </p:spTree>
    <p:extLst>
      <p:ext uri="{BB962C8B-B14F-4D97-AF65-F5344CB8AC3E}">
        <p14:creationId xmlns:p14="http://schemas.microsoft.com/office/powerpoint/2010/main" val="29858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56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24956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Cilj promjena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499992" y="1335014"/>
            <a:ext cx="4186808" cy="49971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atraktivnost zadruge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zadrugare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zadrugarstvo kao četvrti sektor </a:t>
            </a:r>
            <a:r>
              <a:rPr lang="hr-HR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privređivanja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prepoznato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svom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značaju, podržano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strane države i prihvaćeno od strane zadrugara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 vide svoje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izazove i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prilike za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ostvarenje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vlastitih poduzetničkih projekata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hr-HR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povratak vjere u zadrugu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kao posebnom poduzetničkom poduhvatu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primjerenom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određenim ciljanim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skupinama 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82" y="1700808"/>
            <a:ext cx="3528392" cy="424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359730"/>
            <a:ext cx="6247609" cy="49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8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824"/>
            <a:ext cx="1115617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Financiranje zadruga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Hrvatska agencija za malo gospodarstvo, inovacije i investicije  i Ministarstvo regionalnoga razvoja i fondova Europske unije, potpisali su 30. lipnja 2016. godine Sporazum o financiranju za provedbu financijskih instrumenata u okviru Operativnog programa „Konkurentnost i kohezija“ 2014. – 2020.</a:t>
            </a:r>
          </a:p>
          <a:p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Temeljem navedenog, HAMAG-BICRO raspisao je Programe ESIF Mikro i Malih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zajmova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ESIF Mikro zajmovi dijele se na programe mikro investicijskih zajmova i mikro zajmova za obrtna sredstva </a:t>
            </a:r>
            <a:endParaRPr lang="hr-HR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hr-HR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namijenjen mikro i malim </a:t>
            </a:r>
            <a:r>
              <a:rPr lang="hr-HR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poduzetnicima te zadrugama</a:t>
            </a: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62650"/>
            <a:ext cx="3162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9656" cy="164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27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" y="0"/>
            <a:ext cx="1115616" cy="120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ESIF mikro i mali zajmovi</a:t>
            </a:r>
            <a:endParaRPr lang="hr-HR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25427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ESIF Mikro investicijski zajam</a:t>
            </a:r>
          </a:p>
          <a:p>
            <a:pPr marL="0" indent="0" algn="ctr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hr-H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ESIF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</a:t>
            </a:r>
            <a:r>
              <a:rPr lang="hr-HR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zajam</a:t>
            </a:r>
          </a:p>
          <a:p>
            <a:pPr marL="0" indent="0">
              <a:buNone/>
            </a:pPr>
            <a:endParaRPr lang="hr-HR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141143"/>
              </p:ext>
            </p:extLst>
          </p:nvPr>
        </p:nvGraphicFramePr>
        <p:xfrm>
          <a:off x="179512" y="1645865"/>
          <a:ext cx="8964488" cy="2251785"/>
        </p:xfrm>
        <a:graphic>
          <a:graphicData uri="http://schemas.openxmlformats.org/drawingml/2006/table">
            <a:tbl>
              <a:tblPr/>
              <a:tblGrid>
                <a:gridCol w="1944216"/>
                <a:gridCol w="7020272"/>
              </a:tblGrid>
              <a:tr h="201606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Iznos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1.000,00 EUR do 25.000,00 EUR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0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Kamatna stopa*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 – 1,5%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0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Poček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12 mjeseci ukoliko je rok otplate dulji od 12 mjeseci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0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 otplate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5 godina uključujući poček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81"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Instrumenti </a:t>
                      </a:r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osiguranja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Zadužnica, te ostali instrumenti osiguranja ovisno o procjeni rizika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06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Potpora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hr-HR" sz="1400" dirty="0" err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minimis</a:t>
                      </a:r>
                      <a:endParaRPr lang="hr-HR" sz="1400" dirty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81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Namjena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Osnovna </a:t>
                      </a:r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 (materijalna i </a:t>
                      </a:r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nematerijalna </a:t>
                      </a:r>
                      <a:r>
                        <a:rPr lang="hr-HR" sz="140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imovina)</a:t>
                      </a:r>
                      <a:endParaRPr lang="hr-HR" sz="1400" dirty="0" smtClean="0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Obrtna </a:t>
                      </a:r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sredstva- do 30% iznosa zajma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0"/>
            <a:ext cx="1419656" cy="164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48127"/>
              </p:ext>
            </p:extLst>
          </p:nvPr>
        </p:nvGraphicFramePr>
        <p:xfrm>
          <a:off x="107504" y="4617506"/>
          <a:ext cx="8928992" cy="2240494"/>
        </p:xfrm>
        <a:graphic>
          <a:graphicData uri="http://schemas.openxmlformats.org/drawingml/2006/table">
            <a:tbl>
              <a:tblPr/>
              <a:tblGrid>
                <a:gridCol w="2016224"/>
                <a:gridCol w="6912768"/>
              </a:tblGrid>
              <a:tr h="215894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Iznos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Od 25.000,01 EUR do 50.000,00 EUR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69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Kamatna stopa*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0,5% – 1,5%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77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Poček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12 mjeseci ukoliko je rok otplate dulji od 2 godine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894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Rok otplate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10 godina uključujući poček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677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Instrumenti osiguranja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Zadužnica, te ostali instrumenti osiguranja ovisno o procjeni rizika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69"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Potpora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minimis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244">
                <a:tc>
                  <a:txBody>
                    <a:bodyPr/>
                    <a:lstStyle/>
                    <a:p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Namjena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Osnovna </a:t>
                      </a:r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 (materijalna i nematerijalna imovina)</a:t>
                      </a:r>
                    </a:p>
                    <a:p>
                      <a:r>
                        <a:rPr lang="hr-HR" sz="140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Obrtna </a:t>
                      </a:r>
                      <a:r>
                        <a:rPr lang="hr-HR" sz="1400" dirty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sredstva- do 30% iznosa zajma</a:t>
                      </a:r>
                    </a:p>
                  </a:txBody>
                  <a:tcPr marL="33182" marR="33182" marT="33182" marB="33182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73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648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Zadružno poduzetništvo</vt:lpstr>
      <vt:lpstr>Zadruge i zadružna načela</vt:lpstr>
      <vt:lpstr>Hrvatske zadruge</vt:lpstr>
      <vt:lpstr>Što treba zadružnom poduzetništvu?</vt:lpstr>
      <vt:lpstr>Novi Zakon o zadrugama</vt:lpstr>
      <vt:lpstr>Cilj promjena</vt:lpstr>
      <vt:lpstr>Financiranje zadruga</vt:lpstr>
      <vt:lpstr>ESIF mikro i mali zajmovi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Zadružno poduzetništvo</dc:title>
  <dc:creator>Jasminka Keser</dc:creator>
  <cp:lastModifiedBy>Ana Mandac</cp:lastModifiedBy>
  <cp:revision>18</cp:revision>
  <dcterms:created xsi:type="dcterms:W3CDTF">2017-12-13T11:10:00Z</dcterms:created>
  <dcterms:modified xsi:type="dcterms:W3CDTF">2017-12-13T16:11:17Z</dcterms:modified>
</cp:coreProperties>
</file>